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9W7pUBoHe7wfUWsqwwIld0Aqv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DF3F57-AC0D-4BCB-912E-03C07AC0EE1C}">
  <a:tblStyle styleId="{C5DF3F57-AC0D-4BCB-912E-03C07AC0EE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Оригинальные шаблоны для презентаций: </a:t>
            </a:r>
            <a:r>
              <a:rPr lang="ru-RU" sz="1200" u="sng">
                <a:solidFill>
                  <a:schemeClr val="hlink"/>
                </a:solidFill>
                <a:hlinkClick r:id="rId3"/>
              </a:rPr>
              <a:t>https://presentation-creation.ru/powerpoint-templates.html</a:t>
            </a:r>
            <a:r>
              <a:rPr lang="ru-RU" sz="1200"/>
              <a:t>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/>
              <a:t>Бесплатно и без регистрации.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751179" y="0"/>
            <a:ext cx="8689643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 b="1"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1"/>
          </p:nvPr>
        </p:nvSpPr>
        <p:spPr>
          <a:xfrm rot="5400000">
            <a:off x="4007768" y="-1683568"/>
            <a:ext cx="4176464" cy="11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>
                <a:solidFill>
                  <a:srgbClr val="C8DA9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4400"/>
              <a:buFont typeface="Calibri"/>
              <a:buNone/>
              <a:defRPr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>
                <a:solidFill>
                  <a:srgbClr val="C8DA9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B539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" name="Google Shape;29;p16"/>
          <p:cNvSpPr txBox="1"/>
          <p:nvPr/>
        </p:nvSpPr>
        <p:spPr>
          <a:xfrm>
            <a:off x="8940800" y="65087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>
                <a:solidFill>
                  <a:srgbClr val="0B539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ts val="3200"/>
              <a:buChar char="•"/>
              <a:defRPr>
                <a:solidFill>
                  <a:srgbClr val="0B5394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Char char="–"/>
              <a:defRPr>
                <a:solidFill>
                  <a:srgbClr val="0B5394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Char char="•"/>
              <a:defRPr>
                <a:solidFill>
                  <a:srgbClr val="0B5394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Char char="–"/>
              <a:defRPr>
                <a:solidFill>
                  <a:srgbClr val="0B5394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Char char="»"/>
              <a:defRPr>
                <a:solidFill>
                  <a:srgbClr val="0B539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1B2C8"/>
              </a:buClr>
              <a:buSzPts val="4000"/>
              <a:buFont typeface="Calibri"/>
              <a:buNone/>
              <a:defRPr sz="4000" b="1" cap="none">
                <a:solidFill>
                  <a:srgbClr val="21B2C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21B2C8"/>
              </a:buClr>
              <a:buSzPts val="2000"/>
              <a:buNone/>
              <a:defRPr sz="2000">
                <a:solidFill>
                  <a:srgbClr val="21B2C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1B2C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1B2C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21B2C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8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  <a:defRPr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1"/>
          </p:nvPr>
        </p:nvSpPr>
        <p:spPr>
          <a:xfrm>
            <a:off x="239349" y="2060848"/>
            <a:ext cx="5760640" cy="40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Char char="•"/>
              <a:defRPr sz="2800">
                <a:solidFill>
                  <a:srgbClr val="F2F2F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Char char="–"/>
              <a:defRPr sz="2400">
                <a:solidFill>
                  <a:srgbClr val="F2F2F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Char char="•"/>
              <a:defRPr sz="2000">
                <a:solidFill>
                  <a:srgbClr val="F2F2F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–"/>
              <a:defRPr sz="1800">
                <a:solidFill>
                  <a:srgbClr val="F2F2F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»"/>
              <a:defRPr sz="1800"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2"/>
          </p:nvPr>
        </p:nvSpPr>
        <p:spPr>
          <a:xfrm>
            <a:off x="6192011" y="2071390"/>
            <a:ext cx="5760640" cy="409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Char char="•"/>
              <a:defRPr sz="2800">
                <a:solidFill>
                  <a:srgbClr val="F2F2F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Char char="–"/>
              <a:defRPr sz="2400">
                <a:solidFill>
                  <a:srgbClr val="F2F2F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Char char="•"/>
              <a:defRPr sz="2000">
                <a:solidFill>
                  <a:srgbClr val="F2F2F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–"/>
              <a:defRPr sz="1800">
                <a:solidFill>
                  <a:srgbClr val="F2F2F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Char char="»"/>
              <a:defRPr sz="1800"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None/>
              <a:defRPr sz="2400" b="1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B539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2"/>
          </p:nvPr>
        </p:nvSpPr>
        <p:spPr>
          <a:xfrm>
            <a:off x="335360" y="2556594"/>
            <a:ext cx="556861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C8DA90"/>
              </a:buClr>
              <a:buSzPts val="1800"/>
              <a:buChar char="•"/>
              <a:defRPr sz="1800">
                <a:solidFill>
                  <a:srgbClr val="C8DA9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–"/>
              <a:defRPr sz="1600">
                <a:solidFill>
                  <a:srgbClr val="C8DA9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»"/>
              <a:defRPr sz="1600">
                <a:solidFill>
                  <a:srgbClr val="C8DA90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3"/>
          </p:nvPr>
        </p:nvSpPr>
        <p:spPr>
          <a:xfrm>
            <a:off x="6288022" y="1934294"/>
            <a:ext cx="566462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None/>
              <a:defRPr sz="2400" b="1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B539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B539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4"/>
          </p:nvPr>
        </p:nvSpPr>
        <p:spPr>
          <a:xfrm>
            <a:off x="6288022" y="2574056"/>
            <a:ext cx="566462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C8DA90"/>
              </a:buClr>
              <a:buSzPts val="1800"/>
              <a:buChar char="•"/>
              <a:defRPr sz="1800">
                <a:solidFill>
                  <a:srgbClr val="C8DA90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–"/>
              <a:defRPr sz="1600">
                <a:solidFill>
                  <a:srgbClr val="C8DA9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C8DA90"/>
              </a:buClr>
              <a:buSzPts val="1600"/>
              <a:buChar char="»"/>
              <a:defRPr sz="1600">
                <a:solidFill>
                  <a:srgbClr val="C8DA90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1833747" y="6410897"/>
            <a:ext cx="16206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5538912" y="6356351"/>
            <a:ext cx="21994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9961747" y="6356351"/>
            <a:ext cx="16206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400"/>
              <a:buFont typeface="Calibri"/>
              <a:buNone/>
              <a:defRPr>
                <a:solidFill>
                  <a:srgbClr val="0737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2000"/>
              <a:buFont typeface="Calibri"/>
              <a:buNone/>
              <a:defRPr sz="2000" b="1"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4751851" y="1916833"/>
            <a:ext cx="6815667" cy="435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Char char="•"/>
              <a:defRPr sz="3200">
                <a:solidFill>
                  <a:srgbClr val="C8DA9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C8DA90"/>
              </a:buClr>
              <a:buSzPts val="2800"/>
              <a:buChar char="–"/>
              <a:defRPr sz="2800">
                <a:solidFill>
                  <a:srgbClr val="C8DA9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C8DA90"/>
              </a:buClr>
              <a:buSzPts val="2400"/>
              <a:buChar char="•"/>
              <a:defRPr sz="2400">
                <a:solidFill>
                  <a:srgbClr val="C8DA9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–"/>
              <a:defRPr sz="2000">
                <a:solidFill>
                  <a:srgbClr val="C8DA9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C8DA90"/>
              </a:buClr>
              <a:buSzPts val="2000"/>
              <a:buChar char="»"/>
              <a:defRPr sz="2000">
                <a:solidFill>
                  <a:srgbClr val="C8DA90"/>
                </a:solidFill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C8DA90"/>
              </a:buClr>
              <a:buSzPts val="1400"/>
              <a:buNone/>
              <a:defRPr sz="1400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B539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B539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8DA90"/>
              </a:buClr>
              <a:buSzPts val="2000"/>
              <a:buFont typeface="Calibri"/>
              <a:buNone/>
              <a:defRPr sz="2000" b="1">
                <a:solidFill>
                  <a:srgbClr val="C8DA9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C8DA9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C8DA90"/>
              </a:buClr>
              <a:buSzPts val="1400"/>
              <a:buNone/>
              <a:defRPr sz="1400">
                <a:solidFill>
                  <a:srgbClr val="C8DA90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B539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B539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B539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8DA9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C8DA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335360" y="1988840"/>
            <a:ext cx="11521280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B539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13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160917" y="45855"/>
            <a:ext cx="1010349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4.mp4"/><Relationship Id="rId7" Type="http://schemas.openxmlformats.org/officeDocument/2006/relationships/notesSlide" Target="../notesSlides/notesSlide4.xml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45774" y="848138"/>
            <a:ext cx="402866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800"/>
              <a:buFont typeface="Calibri"/>
              <a:buNone/>
            </a:pPr>
            <a:br>
              <a:rPr lang="ru-RU" sz="2800" dirty="0"/>
            </a:br>
            <a:r>
              <a:rPr lang="ru-RU" sz="2800" dirty="0"/>
              <a:t>ҚАЗАҚ ӘДЕБИЕТІ</a:t>
            </a:r>
            <a:br>
              <a:rPr lang="ru-RU" sz="2800" dirty="0"/>
            </a:br>
            <a:r>
              <a:rPr lang="ru-RU" sz="2800" dirty="0"/>
              <a:t>ІІІ БӨЛІМ </a:t>
            </a:r>
            <a:br>
              <a:rPr lang="ru-RU" sz="2800" dirty="0"/>
            </a:br>
            <a:r>
              <a:rPr lang="ru-RU" sz="2800" dirty="0"/>
              <a:t>ПАРАСАТ ПАЙЫМЫ</a:t>
            </a:r>
            <a:endParaRPr sz="2800" dirty="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908D7A1A-4506-4BA2-9F77-04B4C3DD7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22">
        <p:fade/>
      </p:transition>
    </mc:Choice>
    <mc:Fallback xmlns="">
      <p:transition spd="med" advTm="9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Google Shape;147;p10"/>
          <p:cNvGraphicFramePr/>
          <p:nvPr/>
        </p:nvGraphicFramePr>
        <p:xfrm>
          <a:off x="163773" y="1637731"/>
          <a:ext cx="11914500" cy="5063225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8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Автор, шығарма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Тақырыбы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Жанр түрі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Идеясы 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 – автор тақырып арқылы шындық өмір көріністерін суреттегенде, оны өз көзқарасы,өз  дүниетанымы тұрғысынан бейнелейді. Сол арқылы өз мақсат, мүддесін, арманын білдіреді)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саны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– аяқталған синтаксистік біртұтас  ойды білдіреді)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саны 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– өлеңнің әр жолы)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 саны 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(Бунақ – белгілі бір дауыс  ырғағымен бөлінуі)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– сөздің құрамындағы  дауысты дыбыстардың санына байланысты)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6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 түрі  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</a:t>
                      </a: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тармақтарының соңғы сөзі біріне бірі ұқсас дыбыстармен үйлесе келуін ұйқас дейміз)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6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8" name="Google Shape;148;p10"/>
          <p:cNvSpPr/>
          <p:nvPr/>
        </p:nvSpPr>
        <p:spPr>
          <a:xfrm>
            <a:off x="2456596" y="182387"/>
            <a:ext cx="8184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2-тапсырма 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      Өлең құрылысына талдау жасаңыз.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7BAB91D-5432-4047-ABD3-33DDCC58A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41">
        <p:fade/>
      </p:transition>
    </mc:Choice>
    <mc:Fallback xmlns="">
      <p:transition spd="med" advTm="27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" name="Google Shape;153;p11"/>
          <p:cNvGraphicFramePr/>
          <p:nvPr>
            <p:extLst>
              <p:ext uri="{D42A27DB-BD31-4B8C-83A1-F6EECF244321}">
                <p14:modId xmlns:p14="http://schemas.microsoft.com/office/powerpoint/2010/main" val="3367937765"/>
              </p:ext>
            </p:extLst>
          </p:nvPr>
        </p:nvGraphicFramePr>
        <p:xfrm>
          <a:off x="138752" y="1598621"/>
          <a:ext cx="11914500" cy="5352123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257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Автор, шығарма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Оразақын Асқардың «Шетте жүрген бауырларға» өлеңі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Тақырыбы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Атамекен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Жанр түрі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Поэзия (арнау өлең)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0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Идеясы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Шетте жүрген қандастарды атажұртқа оралуға шақыру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Шумақ саны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6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Тармақ саны 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24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 саны </a:t>
                      </a:r>
                      <a: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Шетелге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кетсеңдер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де//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бауыр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басып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Құтты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орын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тепсендер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де //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ауырласып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Атажұрт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шақырады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тұқымым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деп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</a:t>
                      </a:r>
                      <a:b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Құшағын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байтақ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дала,//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тауың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ашып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                   2- 3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бунақты</a:t>
                      </a:r>
                      <a:endParaRPr sz="1800" b="0" i="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0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Буын саны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Бө-ле-ніп он-да бә-рің бай-лық, бақ-қа, 11 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Тіп-ті ие бол-саң-дар да а-тақ, даңқ-қа, 11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Бір-ге ұр-пақ бар-сын жар-қын бо-ла-шақ-қа, 12</a:t>
                      </a:r>
                      <a:b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Бұ-рың-дар көш-ті а-та-ме-кен жақ-қа… 11                   11-12 буынды</a:t>
                      </a:r>
                      <a:endParaRPr sz="1800" b="0" i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7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 түрі  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Қазағың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жетті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ежелгі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арманына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а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Жағдайдың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қарамаңдар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бар,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жоғына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а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Ілінбеу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үшін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елдік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бірлік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керек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б</a:t>
                      </a:r>
                      <a:br>
                        <a:rPr lang="ru-RU" sz="180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Ешқашан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енді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ешкімнің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қармағына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…а                           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а,а,б,а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қара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</a:t>
                      </a:r>
                      <a:r>
                        <a:rPr lang="ru-RU" sz="1800" b="0" i="0" u="none" strike="noStrike" cap="none" dirty="0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800" b="0" i="0" u="none" strike="noStrike" cap="none" dirty="0" err="1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ұйқасы</a:t>
                      </a:r>
                      <a:endParaRPr sz="1800" b="0" i="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4" name="Google Shape;154;p11"/>
          <p:cNvSpPr/>
          <p:nvPr/>
        </p:nvSpPr>
        <p:spPr>
          <a:xfrm>
            <a:off x="2456596" y="182387"/>
            <a:ext cx="81848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2-тапсырма 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      Өлең құрылысына талдау жасаңыз. </a:t>
            </a:r>
            <a:endParaRPr sz="2000" b="1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2F4EE91F-2D2E-4BB5-BD63-EEDFAEC7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264">
        <p:fade/>
      </p:transition>
    </mc:Choice>
    <mc:Fallback xmlns="">
      <p:transition spd="med" advTm="80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>
            <a:spLocks noGrp="1"/>
          </p:cNvSpPr>
          <p:nvPr>
            <p:ph type="title"/>
          </p:nvPr>
        </p:nvSpPr>
        <p:spPr>
          <a:xfrm>
            <a:off x="3311691" y="45855"/>
            <a:ext cx="8640960" cy="1336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Font typeface="Calibri"/>
              <a:buNone/>
            </a:pPr>
            <a:r>
              <a:rPr lang="kk-KZ" dirty="0"/>
              <a:t>Қ</a:t>
            </a:r>
            <a:r>
              <a:rPr lang="ru-RU" dirty="0" err="1"/>
              <a:t>орытынды</a:t>
            </a:r>
            <a:endParaRPr dirty="0"/>
          </a:p>
        </p:txBody>
      </p:sp>
      <p:cxnSp>
        <p:nvCxnSpPr>
          <p:cNvPr id="160" name="Google Shape;160;p12"/>
          <p:cNvCxnSpPr/>
          <p:nvPr/>
        </p:nvCxnSpPr>
        <p:spPr>
          <a:xfrm>
            <a:off x="4185111" y="52779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1" name="Google Shape;161;p12"/>
          <p:cNvSpPr/>
          <p:nvPr/>
        </p:nvSpPr>
        <p:spPr>
          <a:xfrm rot="3419336">
            <a:off x="3900949" y="4701675"/>
            <a:ext cx="479425" cy="520700"/>
          </a:xfrm>
          <a:prstGeom prst="rect">
            <a:avLst/>
          </a:prstGeom>
          <a:gradFill>
            <a:gsLst>
              <a:gs pos="0">
                <a:schemeClr val="folHlink"/>
              </a:gs>
              <a:gs pos="100000">
                <a:srgbClr val="5D9D9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 txBox="1"/>
          <p:nvPr/>
        </p:nvSpPr>
        <p:spPr>
          <a:xfrm>
            <a:off x="3956512" y="47445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cxnSp>
        <p:nvCxnSpPr>
          <p:cNvPr id="163" name="Google Shape;163;p12"/>
          <p:cNvCxnSpPr/>
          <p:nvPr/>
        </p:nvCxnSpPr>
        <p:spPr>
          <a:xfrm>
            <a:off x="4185111" y="27633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4" name="Google Shape;164;p12"/>
          <p:cNvSpPr/>
          <p:nvPr/>
        </p:nvSpPr>
        <p:spPr>
          <a:xfrm rot="3419336">
            <a:off x="3828941" y="2187075"/>
            <a:ext cx="479425" cy="5207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A4E8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3956512" y="22299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166" name="Google Shape;166;p12"/>
          <p:cNvCxnSpPr/>
          <p:nvPr/>
        </p:nvCxnSpPr>
        <p:spPr>
          <a:xfrm>
            <a:off x="4185111" y="3601537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67" name="Google Shape;167;p12"/>
          <p:cNvSpPr/>
          <p:nvPr/>
        </p:nvSpPr>
        <p:spPr>
          <a:xfrm rot="3419336">
            <a:off x="3900949" y="3025275"/>
            <a:ext cx="479425" cy="5207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006E9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3956512" y="30681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cxnSp>
        <p:nvCxnSpPr>
          <p:cNvPr id="169" name="Google Shape;169;p12"/>
          <p:cNvCxnSpPr/>
          <p:nvPr/>
        </p:nvCxnSpPr>
        <p:spPr>
          <a:xfrm>
            <a:off x="4186699" y="4438151"/>
            <a:ext cx="4799012" cy="1587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70" name="Google Shape;170;p12"/>
          <p:cNvSpPr/>
          <p:nvPr/>
        </p:nvSpPr>
        <p:spPr>
          <a:xfrm rot="3419336">
            <a:off x="3900949" y="3863475"/>
            <a:ext cx="479425" cy="520700"/>
          </a:xfrm>
          <a:prstGeom prst="rect">
            <a:avLst/>
          </a:prstGeom>
          <a:gradFill>
            <a:gsLst>
              <a:gs pos="0">
                <a:schemeClr val="hlink"/>
              </a:gs>
              <a:gs pos="100000">
                <a:srgbClr val="AB6600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3956512" y="3906337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cxnSp>
        <p:nvCxnSpPr>
          <p:cNvPr id="172" name="Google Shape;172;p12"/>
          <p:cNvCxnSpPr/>
          <p:nvPr/>
        </p:nvCxnSpPr>
        <p:spPr>
          <a:xfrm>
            <a:off x="4185111" y="6138362"/>
            <a:ext cx="4800600" cy="0"/>
          </a:xfrm>
          <a:prstGeom prst="straightConnector1">
            <a:avLst/>
          </a:prstGeom>
          <a:noFill/>
          <a:ln w="25400" cap="flat" cmpd="sng">
            <a:solidFill>
              <a:srgbClr val="0B5394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173" name="Google Shape;173;p12"/>
          <p:cNvSpPr/>
          <p:nvPr/>
        </p:nvSpPr>
        <p:spPr>
          <a:xfrm rot="3419336">
            <a:off x="3900949" y="5562100"/>
            <a:ext cx="479425" cy="520700"/>
          </a:xfrm>
          <a:prstGeom prst="rect">
            <a:avLst/>
          </a:prstGeom>
          <a:gradFill>
            <a:gsLst>
              <a:gs pos="0">
                <a:srgbClr val="990099"/>
              </a:gs>
              <a:gs pos="100000">
                <a:srgbClr val="6B006B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3956512" y="5604962"/>
            <a:ext cx="3540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75" name="Google Shape;175;p12"/>
          <p:cNvSpPr txBox="1"/>
          <p:nvPr/>
        </p:nvSpPr>
        <p:spPr>
          <a:xfrm>
            <a:off x="4493307" y="4836523"/>
            <a:ext cx="4583819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</a:t>
            </a: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леңнің басты идеясын айқындадық;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4815382" y="5623651"/>
            <a:ext cx="4393190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 құрылысына талдау жасадық.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4654345" y="2828163"/>
            <a:ext cx="4422781" cy="72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 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мазмұнымен таныстық;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4776599" y="3970552"/>
            <a:ext cx="7176052" cy="397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құрылымын анықтадық;</a:t>
            </a:r>
            <a:endParaRPr sz="18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4654345" y="2063255"/>
            <a:ext cx="45507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Оразақын Асқар ақынның өміржолы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мен шығармашылығымен таныстық;</a:t>
            </a:r>
            <a:endParaRPr sz="20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E28B339-EE28-484F-90F4-CB36B2C6F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40">
        <p:fade/>
      </p:transition>
    </mc:Choice>
    <mc:Fallback xmlns="">
      <p:transition spd="med" advTm="29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1123122" y="1697142"/>
            <a:ext cx="10392900" cy="3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Бүгін сабақта:</a:t>
            </a:r>
            <a:endParaRPr sz="24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«Шетте жүрген бауырларға» өлеңі мазмұнымен танысамыз;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өлеңнің құрылымын анықтаймыз;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ақынның басты идеясын айқындаймыз;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4064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Times New Roman"/>
              <a:buChar char="-"/>
            </a:pPr>
            <a:r>
              <a:rPr lang="ru-RU" sz="30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өлең құрылысына талдау жасаймыз.</a:t>
            </a:r>
            <a:endParaRPr sz="2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2925417" y="168256"/>
            <a:ext cx="916056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Сабақтың тақырыбы: Оразақын Асқардың</a:t>
            </a:r>
            <a:b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</a:t>
            </a:r>
            <a:endParaRPr sz="1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D9BE5F66-D7D7-480C-A020-25A61D61C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05">
        <p:fade/>
      </p:transition>
    </mc:Choice>
    <mc:Fallback xmlns="">
      <p:transition spd="med" advTm="22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4518991" y="1595021"/>
            <a:ext cx="7540487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1935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16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мамырда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ҚХР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Шығыс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Түркістан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өлкесінің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Іле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аймағына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қарасты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Мүкей-Қаратас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деген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жерде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дүниеге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келген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Бастауыш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білімді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Сарыбұлақ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мектебінде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алып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Құлжа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қаласындағы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Білім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жұрты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деп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аталатын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гимназияда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оқыған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1951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Үрімші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қаласында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ашылған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Ұлттар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институтының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Тіл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факультетіне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түсіп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екінші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курсын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аяқтағаннан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кейін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Шыңжаң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газеті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редакциясына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қызметке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тұрады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ақынның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орталық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газет-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журналдарда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жұмыс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істеуі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оның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әдебиетке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төселуіне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үлкен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әсер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етеді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Бұл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жылдары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Шыңжаң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газетіне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Шұғыла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журналына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өлеңдері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жиі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жариялана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4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бастайды</a:t>
            </a:r>
            <a:r>
              <a:rPr lang="ru-RU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619694"/>
            <a:ext cx="4518990" cy="5238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/>
          <p:nvPr/>
        </p:nvSpPr>
        <p:spPr>
          <a:xfrm>
            <a:off x="2182863" y="346965"/>
            <a:ext cx="98766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Қазақтың көрнекті ақыны – Оразақын Асқар</a:t>
            </a:r>
            <a:endParaRPr sz="4000" b="0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0D9B7B34-4E3A-4BEB-93C8-4549645E3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93">
        <p:fade/>
      </p:transition>
    </mc:Choice>
    <mc:Fallback xmlns="">
      <p:transition spd="med" advTm="63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разақын Асқар келбет_Trim">
            <a:hlinkClick r:id="" action="ppaction://media"/>
            <a:extLst>
              <a:ext uri="{FF2B5EF4-FFF2-40B4-BE49-F238E27FC236}">
                <a16:creationId xmlns:a16="http://schemas.microsoft.com/office/drawing/2014/main" id="{FF4671AD-3FF8-4400-93F7-DC8E461571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557338"/>
            <a:ext cx="12192000" cy="530066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71543AD0-80BA-44F0-86D9-5380F09001D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016">
        <p:fade/>
      </p:transition>
    </mc:Choice>
    <mc:Fallback xmlns="">
      <p:transition spd="med" advTm="202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2" objId="3"/>
        <p14:triggerEvt type="onClick" time="1642" objId="3"/>
        <p14:stopEvt time="195501" objId="3"/>
        <p14:playEvt time="200629" objId="3"/>
        <p14:stopEvt time="20201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/>
        </p:nvSpPr>
        <p:spPr>
          <a:xfrm>
            <a:off x="443947" y="1625839"/>
            <a:ext cx="11304106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1961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қазіргі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Әл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-Фараби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университетінің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филология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факультетін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бітіріп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Біраз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Ұлттық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академиясының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Ш.Уәлиханов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Тарих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этнография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археология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институтында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кіші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қызметкер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кейін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Қазақстан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Жазушылар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одағының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көркем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насихаттау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бюросында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нұсқаушы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республикалық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Кітап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палатасында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бөлім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меңгерушісі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Жалын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аға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редактор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болады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өлең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түрлерін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ұзақ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жылдар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бойы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ел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ішінен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жинап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жиырма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жолдық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екі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кітабын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жариялады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Балауса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бағдарламасына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орай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Әлем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тіліндегі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елу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томдықты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шығару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жұмысына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қатысып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Мәдени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мұра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бағдарламасы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бойынша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Ғылым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баспасынан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шығып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жатқан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100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томдықтың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томын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жинап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бастырды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көрнекті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өкілдерінің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бірі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Асқардың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бала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тәрбиесіне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қосқан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үлесі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зор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болды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lvl="0" algn="just"/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Белгілі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балалар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әдебиетінің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көрнекті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өкілі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2019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25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қаңтарда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  84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жасқа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қараған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шағында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өмірден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озды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Оразақын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Асқар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Қазақстан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Жазушылар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басқармасының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мүшесі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Халықаралық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Алаш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әдеби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сыйлығының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және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Мұқағали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атындағы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сыйлықтың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лауреаты.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Ерен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еңбегі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үшін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»,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Тәуелсіздіктің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10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жылы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медальдарын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алған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. Алматы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облысы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Панфилов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ауданының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Құрметті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dirty="0" err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азаматы</a:t>
            </a:r>
            <a:r>
              <a:rPr lang="ru-RU" sz="20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».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5"/>
          <p:cNvSpPr txBox="1"/>
          <p:nvPr/>
        </p:nvSpPr>
        <p:spPr>
          <a:xfrm>
            <a:off x="3720548" y="570707"/>
            <a:ext cx="71760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Ақын­ның­ шы­ғар­ма­шы­лық­ жо­лы</a:t>
            </a:r>
            <a:endParaRPr sz="28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7C94EFB-93DC-4CAA-B415-06E7FF10E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865">
        <p:fade/>
      </p:transition>
    </mc:Choice>
    <mc:Fallback xmlns="">
      <p:transition spd="med" advTm="94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/>
        </p:nvSpPr>
        <p:spPr>
          <a:xfrm>
            <a:off x="0" y="1928123"/>
            <a:ext cx="576469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Тұңғыш. Өлеңдер. А., ҚМКӘБ. 1964;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Мейірім. Өлеңдер. А., «Жазушы», 1975;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Күнгей. Өлеңдер мен дастандар. А., «Жазушы», 1975;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Ләйлә. Өлеңдер. А., «Жалын», 1977;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Көкорай. Өлеңдер. А., «Жалын», 1979;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Балқарағай. Өлеңдер мен поэмалар. А., «Жазушы», 1981;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Сәулет. Өлеңдер мен поэмалар. А., «Жазушы», 1984;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Таудай бол! Өлеңдер. А., «Жалын», 1984;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Белжайлау. Өлеңдер мен поэмалар. А., «Жалын», 1985;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Расти большим. А., «Жалын», 1985;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Өркеш. Таңдамалы, А., «Жалын», 1987;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Қара өлең. А., «Жазушы», 1989;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Баркөрнеу. Таңдамалы, А., «Жалын», 1992;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Құран хикаялары. Аударма. А., «Жалын», 1992;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Керімсал. А., «Жазушы», 1994;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Жарапазан. А., «Балауса», 1995;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Суретті әліппе. А., «Өнер», 1996;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Әрі итер әлеміне саяхат. А., «Интерпечать», 1999.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Орбұлақ. Өлеңдер. А., «Ануар», 2000;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400"/>
              <a:buFont typeface="Calibri"/>
              <a:buAutoNum type="arabicPeriod"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Тәуелсіздік тартулары. А., «Өнер», 2001;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5191539" y="2005066"/>
            <a:ext cx="717605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21. Отан деп оянғанда. Өлеңдер мен дастандар. А., «Жалын», 2004;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22. Атамекенге оралғанда. Өлеңдер мен поэмалар. А., «Жалын»,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23. Ұяда нені көрсең...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24. Қос қоңырау.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25. Сүт сыйлықтары.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26. Ұлттық ойындар.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27. Жаңа баталар. Өлеңдер. А., «Балауса»,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28. Жеткіншек. Өлеңдер мен поэмалар. А., «Балалар әдебиеті»,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29.Әріп - дыбыстық таңбасы. Өлеңдер. А., «Аруна», 2005;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. Дербестік дес бер-генде. Өлеңдер мен поэмалар. А., «Жалын», 2006;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31. Мерекелер. Өлеңдер. А.,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32. Алтын абдыра. А., «Балауса»,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33. Елеулі елу ертегі, жебе дей жетпіс жұмбақ. А., «Ана тілі», 2007;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34. Ел ішінде. Өлеңдер мен поэмалар. А., «Жалын»,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35. Інжу маржан. Әлем елдерінің халықтық жырлары. Аударма. А., «Балауса»,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36. Балаларым - бақытым. Өлеңдер. А., «Алматыкітап»,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37. Ақша туралы ақиқат. Өлеңдер. А., «Мектеп»,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38. История денег. Стихи. А., «Мектеп», 2008;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39. Логопедтік әліппе. Өлеңдер. А., 2008</a:t>
            </a:r>
            <a:r>
              <a:rPr lang="ru-RU" sz="16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21" name="Google Shape;121;p6"/>
          <p:cNvSpPr txBox="1"/>
          <p:nvPr/>
        </p:nvSpPr>
        <p:spPr>
          <a:xfrm>
            <a:off x="3965714" y="420951"/>
            <a:ext cx="72688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Ақын ш</a:t>
            </a:r>
            <a:r>
              <a:rPr lang="ru-RU" sz="32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ығармалары</a:t>
            </a:r>
            <a:endParaRPr sz="3200" b="0" i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BFC4880-C6F4-40FD-965F-098E0D94D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92">
        <p:fade/>
      </p:transition>
    </mc:Choice>
    <mc:Fallback xmlns="">
      <p:transition spd="med" advTm="14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/>
        </p:nvSpPr>
        <p:spPr>
          <a:xfrm>
            <a:off x="426491" y="1913246"/>
            <a:ext cx="5223681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Шетелге кетсеңдер де бауыр басып,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Құтты орын тепсендер де ауырласып,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Атажұрт шақырады тұқымым деп,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Құшағын байтақ дала, тауың да ашып.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Бөленіп онда бәрің байлық, баққа,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Тіпті ие болсаңдар да атақ, даңққа,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Бірге ұрпақ барсын жарқын болашаққа,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Бұрыңдар көшті атамекен жаққа.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Қазағың жетті ежелгі арманына,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Жағдайдың қарамаңдар бар, жоғына,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Ілінбеу үшін елдік бірлік керек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Ешқашан енді ешкімнің қармағына.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6777203" y="1913246"/>
            <a:ext cx="4632326" cy="41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Уақытша көрсендер де қиыншылық,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Мың артық күн кешуден қорқып-бұғып,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Қожа боп өз жеріңде өз еліңе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Не жетсін тер төгуге соны ұғып.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Arial"/>
              <a:buNone/>
            </a:pP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Астында өз аспаның, өз туыңның,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Өз ауа, нәрін жұтып өз суыңның,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Қандастар қапы қалма, орны бөлек</a:t>
            </a:r>
            <a:b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Күнде өз әнұраныңмен оянудың.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Мәнге ие сәттерің көп елде өтетін,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Озбыр жоқ сыбағаңнан кенде ететін.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Бәріміз ұйымдасып көркейтейік</a:t>
            </a:r>
            <a:br>
              <a:rPr lang="ru-RU" sz="18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 b="0" i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Қазақтың бейбіт, дербес мемлекетін.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u="none" strike="noStrike" cap="none">
              <a:solidFill>
                <a:srgbClr val="545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3389244" y="328105"/>
            <a:ext cx="717605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Оразақын Асқардың</a:t>
            </a:r>
            <a:b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800" b="1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«Шетте жүрген бауырларға» өлеңі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3DE4EB5-6DE2-446E-99AC-FDBD9B22C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620">
        <p:fade/>
      </p:transition>
    </mc:Choice>
    <mc:Fallback xmlns="">
      <p:transition spd="med" advTm="80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/>
          <p:nvPr/>
        </p:nvSpPr>
        <p:spPr>
          <a:xfrm>
            <a:off x="4282843" y="224135"/>
            <a:ext cx="36263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0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1-тапсырма</a:t>
            </a:r>
            <a:endParaRPr sz="5400" b="0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4" name="Google Shape;134;p8"/>
          <p:cNvGraphicFramePr/>
          <p:nvPr/>
        </p:nvGraphicFramePr>
        <p:xfrm>
          <a:off x="1807695" y="2736560"/>
          <a:ext cx="9045850" cy="3265363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7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Өлеңнің композициялық құрылымы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жолдарынан мысалдар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Негізгі айтар ойды мақалмен түйіндеу</a:t>
                      </a:r>
                      <a:endParaRPr sz="2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2800" u="none" strike="noStrike" cap="none">
                        <a:solidFill>
                          <a:srgbClr val="0B539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5" name="Google Shape;135;p8"/>
          <p:cNvSpPr/>
          <p:nvPr/>
        </p:nvSpPr>
        <p:spPr>
          <a:xfrm>
            <a:off x="1535729" y="1828619"/>
            <a:ext cx="10051919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композициялық құрылымын анықтап, кестені толтырыңыз.</a:t>
            </a:r>
            <a:endParaRPr sz="2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CC16BAB-3D28-4EFE-86CA-BEF4B6652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68">
        <p:fade/>
      </p:transition>
    </mc:Choice>
    <mc:Fallback xmlns="">
      <p:transition spd="med" advTm="31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"/>
          <p:cNvSpPr/>
          <p:nvPr/>
        </p:nvSpPr>
        <p:spPr>
          <a:xfrm>
            <a:off x="2421373" y="119951"/>
            <a:ext cx="24194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1-тапсырма</a:t>
            </a:r>
            <a:endParaRPr sz="3200" b="0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1" name="Google Shape;141;p9"/>
          <p:cNvGraphicFramePr/>
          <p:nvPr/>
        </p:nvGraphicFramePr>
        <p:xfrm>
          <a:off x="0" y="1561096"/>
          <a:ext cx="12192000" cy="5296900"/>
        </p:xfrm>
        <a:graphic>
          <a:graphicData uri="http://schemas.openxmlformats.org/drawingml/2006/table">
            <a:tbl>
              <a:tblPr>
                <a:noFill/>
                <a:tableStyleId>{C5DF3F57-AC0D-4BCB-912E-03C07AC0EE1C}</a:tableStyleId>
              </a:tblPr>
              <a:tblGrid>
                <a:gridCol w="59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1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Өлеңнің композициялық құрылымы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Өлең жолдарынан мысалдар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Негізгі айтар ойды мақалмен түйіндеу</a:t>
                      </a:r>
                      <a:endParaRPr sz="1800" b="1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Атамекенге оралуға шақыру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Бөленіп онда бәрің байлық, баққа,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Тіпті ие болсаңдар да атақ, даңққа,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Бірге ұрпақ барсын жарқын болашаққа,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Бұрыңдар көшті атамекен жаққа.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Ер туған жеріне,</a:t>
                      </a:r>
                      <a:b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Ит тойған жеріне.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Арманына жеткен қазақ елі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Қазағың жетті ежелгі арманына,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Жағдайдың қарамаңдар бар, жоғына,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Ілінбеу үшін елдік бірлік керек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Ешқашан енді ешкімнің қармағына.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Бірлік түбі – тірлік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Туған елім - мақтанышым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Уақытша көрсендер де қиыншылық,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Мың артық күн кешуден қорқып-бұғып,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Қожа боп өз жеріңде өз еліңе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 жетсін тер төгуге соны ұғып.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Өзге елде сұлтан болғанша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 еліңде ұлтан бол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9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Болашаққа қадам</a:t>
                      </a:r>
                      <a:endParaRPr sz="1800" b="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Мәнге ие сәттерің көп елде өтетін,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Озбыр жоқ сыбағаңнан кенде ететін.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Бәріміз ұйымдасып көркейтейік</a:t>
                      </a:r>
                      <a:br>
                        <a:rPr lang="ru-RU" sz="180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Қазақтың бейбіт, дербес мемлекетін</a:t>
                      </a:r>
                      <a:r>
                        <a:rPr lang="ru-RU" sz="1800" b="0" i="0" u="none" strike="noStrike" cap="none">
                          <a:solidFill>
                            <a:srgbClr val="545454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1800" b="0" i="0" u="none" strike="noStrike" cap="none">
                          <a:solidFill>
                            <a:srgbClr val="0B5394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Өз елім – өлең төсегім</a:t>
                      </a:r>
                      <a:endParaRPr sz="1800" u="none" strike="noStrike" cap="none">
                        <a:solidFill>
                          <a:srgbClr val="0B539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2" name="Google Shape;142;p9"/>
          <p:cNvSpPr/>
          <p:nvPr/>
        </p:nvSpPr>
        <p:spPr>
          <a:xfrm>
            <a:off x="1946546" y="653155"/>
            <a:ext cx="10051919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ru-RU" sz="24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Өлеңнің композициялық құрылымын анықтап, кестені толтырыңыз.</a:t>
            </a:r>
            <a:endParaRPr sz="2000" b="0" i="0" u="none" strike="noStrike" cap="non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75CDA4C-3FCC-477F-B2BF-257D98C19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461">
        <p:fade/>
      </p:transition>
    </mc:Choice>
    <mc:Fallback xmlns="">
      <p:transition spd="med" advTm="120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0.6"/>
</p:tagLst>
</file>

<file path=ppt/theme/theme1.xml><?xml version="1.0" encoding="utf-8"?>
<a:theme xmlns:a="http://schemas.openxmlformats.org/drawingml/2006/main" name="1_Тема Office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1598</Words>
  <Application>Microsoft Office PowerPoint</Application>
  <PresentationFormat>Широкоэкранный</PresentationFormat>
  <Paragraphs>178</Paragraphs>
  <Slides>12</Slides>
  <Notes>12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Calibri</vt:lpstr>
      <vt:lpstr>Times New Roman</vt:lpstr>
      <vt:lpstr>Arial</vt:lpstr>
      <vt:lpstr>Open Sans</vt:lpstr>
      <vt:lpstr>1_Тема Office</vt:lpstr>
      <vt:lpstr> ҚАЗАҚ ӘДЕБИЕТІ ІІІ БӨЛІМ  ПАРАСАТ ПАЙЫМЫ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10-СЫНЫП ҚАЗАҚ ӘДЕБИЕТІ ІІІ БӨЛІМ  ПАРАСАТ ПАЙЫМЫ</dc:title>
  <dc:creator>Marzhan Karamurzina</dc:creator>
  <cp:lastModifiedBy>Орынбекова Акниет</cp:lastModifiedBy>
  <cp:revision>5</cp:revision>
  <dcterms:created xsi:type="dcterms:W3CDTF">2021-01-13T15:39:52Z</dcterms:created>
  <dcterms:modified xsi:type="dcterms:W3CDTF">2022-05-15T15:45:05Z</dcterms:modified>
</cp:coreProperties>
</file>